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anose="020F0502020204030204" pitchFamily="2" charset="0"/>
      <p:regular r:id="rId13"/>
    </p:embeddedFont>
    <p:embeddedFont>
      <p:font typeface="Montserrat Bold" panose="020B0604020202020204" charset="0"/>
      <p:regular r:id="rId14"/>
    </p:embeddedFont>
    <p:embeddedFont>
      <p:font typeface="Open Sans 2" panose="020B0604020202020204" charset="0"/>
      <p:regular r:id="rId15"/>
    </p:embeddedFont>
    <p:embeddedFont>
      <p:font typeface="Open Sans 2 Bold" panose="020B0604020202020204" charset="0"/>
      <p:regular r:id="rId16"/>
    </p:embeddedFont>
    <p:embeddedFont>
      <p:font typeface="TAN Pearl" panose="020B0604020202020204" charset="0"/>
      <p:regular r:id="rId17"/>
    </p:embeddedFont>
    <p:embeddedFont>
      <p:font typeface="The Seaso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0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223273" y="2333331"/>
            <a:ext cx="13515020" cy="401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56"/>
              </a:lnSpc>
            </a:pPr>
            <a:r>
              <a:rPr lang="en-US" sz="11696" spc="-666" dirty="0">
                <a:solidFill>
                  <a:srgbClr val="494949"/>
                </a:solidFill>
                <a:latin typeface="The Seasons"/>
                <a:ea typeface="The Seasons"/>
                <a:cs typeface="The Seasons"/>
                <a:sym typeface="The Seasons"/>
              </a:rPr>
              <a:t>HOPE  ST </a:t>
            </a:r>
          </a:p>
          <a:p>
            <a:pPr algn="ctr">
              <a:lnSpc>
                <a:spcPts val="15556"/>
              </a:lnSpc>
            </a:pPr>
            <a:r>
              <a:rPr lang="en-US" sz="11696" spc="-666" dirty="0">
                <a:solidFill>
                  <a:srgbClr val="494949"/>
                </a:solidFill>
                <a:latin typeface="The Seasons"/>
                <a:ea typeface="The Seasons"/>
                <a:cs typeface="The Seasons"/>
                <a:sym typeface="The Seasons"/>
              </a:rPr>
              <a:t>COSMETICS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8445" y="6542976"/>
            <a:ext cx="4444678" cy="36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9"/>
              </a:lnSpc>
            </a:pPr>
            <a:r>
              <a:rPr lang="en-US" sz="2299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VANSHIKA GUPTA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71653" y="2172092"/>
            <a:ext cx="5618262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 u="sng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MARKETING ANALYTICS - EKIMETRICS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52436" y="425867"/>
            <a:ext cx="247153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24TH APRIL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76182" y="842841"/>
            <a:ext cx="11197927" cy="95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900" spc="-33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Covid Impact</a:t>
            </a:r>
          </a:p>
        </p:txBody>
      </p:sp>
      <p:sp>
        <p:nvSpPr>
          <p:cNvPr id="3" name="Freeform 3"/>
          <p:cNvSpPr/>
          <p:nvPr/>
        </p:nvSpPr>
        <p:spPr>
          <a:xfrm rot="-4706766">
            <a:off x="13431421" y="-2756502"/>
            <a:ext cx="5360784" cy="7971425"/>
          </a:xfrm>
          <a:custGeom>
            <a:avLst/>
            <a:gdLst/>
            <a:ahLst/>
            <a:cxnLst/>
            <a:rect l="l" t="t" r="r" b="b"/>
            <a:pathLst>
              <a:path w="5360784" h="7971425">
                <a:moveTo>
                  <a:pt x="0" y="0"/>
                </a:moveTo>
                <a:lnTo>
                  <a:pt x="5360784" y="0"/>
                </a:lnTo>
                <a:lnTo>
                  <a:pt x="5360784" y="7971425"/>
                </a:lnTo>
                <a:lnTo>
                  <a:pt x="0" y="797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033629">
            <a:off x="-3003620" y="6178154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1"/>
                </a:lnTo>
                <a:lnTo>
                  <a:pt x="0" y="5710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76182" y="1978605"/>
            <a:ext cx="11135636" cy="4463997"/>
          </a:xfrm>
          <a:custGeom>
            <a:avLst/>
            <a:gdLst/>
            <a:ahLst/>
            <a:cxnLst/>
            <a:rect l="l" t="t" r="r" b="b"/>
            <a:pathLst>
              <a:path w="11135636" h="4463997">
                <a:moveTo>
                  <a:pt x="0" y="0"/>
                </a:moveTo>
                <a:lnTo>
                  <a:pt x="11135636" y="0"/>
                </a:lnTo>
                <a:lnTo>
                  <a:pt x="11135636" y="4463997"/>
                </a:lnTo>
                <a:lnTo>
                  <a:pt x="0" y="446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58661" y="6736396"/>
            <a:ext cx="7835332" cy="304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SOCIAL HAD THE BEST ROI (15.7) WITH JUST $1.5M SPEND, DRIVING $23.8M IN CONTRIBUTION.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SEARCH ALSO PERFORMED STRONGLY (ROI 8.1) FROM LOW INVESTMENT.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TV BROUGHT HIGH CONTRIBUTION ($18.8M), BUT LOWER ROI (4.5) THAN DIGITAL.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PRINT AND DISPLAY UNDERPERFORMED WITH LOW ROIS (2.7–2.8).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OUTDOOR WAS NOT USED, LIKELY DUE TO LOCKDOWNS.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57556" y="6748461"/>
            <a:ext cx="6939834" cy="243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INVEST MORE IN SOCIAL &amp; SEARCH – HIGH ROI, LOW SPEND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REFINE TV STRATEGY – GOOD REACH, BUT IMPROVE EFFICIENCY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REDUCE PRINT &amp; DISPLAY – LOW RETURNS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AVOID OUTDOOR DURING RESTRICTED MOBILITY PERIODS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299" y="-566780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411042" y="-206738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779430" y="-3179500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303563" y="3570873"/>
            <a:ext cx="11680874" cy="3030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50" y="1629224"/>
            <a:ext cx="7707571" cy="249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2"/>
              </a:lnSpc>
            </a:pPr>
            <a:r>
              <a:rPr lang="en-US" sz="7699" spc="-438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Meeting Objectives</a:t>
            </a:r>
          </a:p>
        </p:txBody>
      </p:sp>
      <p:sp>
        <p:nvSpPr>
          <p:cNvPr id="3" name="Freeform 3"/>
          <p:cNvSpPr/>
          <p:nvPr/>
        </p:nvSpPr>
        <p:spPr>
          <a:xfrm rot="676024">
            <a:off x="14874377" y="-170048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022021" y="1170261"/>
            <a:ext cx="8237279" cy="1882462"/>
            <a:chOff x="0" y="0"/>
            <a:chExt cx="2757497" cy="630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57497" cy="630170"/>
            </a:xfrm>
            <a:custGeom>
              <a:avLst/>
              <a:gdLst/>
              <a:ahLst/>
              <a:cxnLst/>
              <a:rect l="l" t="t" r="r" b="b"/>
              <a:pathLst>
                <a:path w="2757497" h="630170">
                  <a:moveTo>
                    <a:pt x="14098" y="0"/>
                  </a:moveTo>
                  <a:lnTo>
                    <a:pt x="2743399" y="0"/>
                  </a:lnTo>
                  <a:cubicBezTo>
                    <a:pt x="2751185" y="0"/>
                    <a:pt x="2757497" y="6312"/>
                    <a:pt x="2757497" y="14098"/>
                  </a:cubicBezTo>
                  <a:lnTo>
                    <a:pt x="2757497" y="616072"/>
                  </a:lnTo>
                  <a:cubicBezTo>
                    <a:pt x="2757497" y="619811"/>
                    <a:pt x="2756011" y="623396"/>
                    <a:pt x="2753368" y="626040"/>
                  </a:cubicBezTo>
                  <a:cubicBezTo>
                    <a:pt x="2750724" y="628684"/>
                    <a:pt x="2747138" y="630170"/>
                    <a:pt x="2743399" y="630170"/>
                  </a:cubicBezTo>
                  <a:lnTo>
                    <a:pt x="14098" y="630170"/>
                  </a:lnTo>
                  <a:cubicBezTo>
                    <a:pt x="6312" y="630170"/>
                    <a:pt x="0" y="623858"/>
                    <a:pt x="0" y="616072"/>
                  </a:cubicBezTo>
                  <a:lnTo>
                    <a:pt x="0" y="14098"/>
                  </a:lnTo>
                  <a:cubicBezTo>
                    <a:pt x="0" y="6312"/>
                    <a:pt x="6312" y="0"/>
                    <a:pt x="14098" y="0"/>
                  </a:cubicBezTo>
                  <a:close/>
                </a:path>
              </a:pathLst>
            </a:custGeom>
            <a:solidFill>
              <a:srgbClr val="F7CE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4775"/>
              <a:ext cx="2757497" cy="525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60423" y="1696020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022021" y="3256045"/>
            <a:ext cx="8237279" cy="1668045"/>
            <a:chOff x="0" y="0"/>
            <a:chExt cx="2757497" cy="5583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57497" cy="558392"/>
            </a:xfrm>
            <a:custGeom>
              <a:avLst/>
              <a:gdLst/>
              <a:ahLst/>
              <a:cxnLst/>
              <a:rect l="l" t="t" r="r" b="b"/>
              <a:pathLst>
                <a:path w="2757497" h="558392">
                  <a:moveTo>
                    <a:pt x="14098" y="0"/>
                  </a:moveTo>
                  <a:lnTo>
                    <a:pt x="2743399" y="0"/>
                  </a:lnTo>
                  <a:cubicBezTo>
                    <a:pt x="2751185" y="0"/>
                    <a:pt x="2757497" y="6312"/>
                    <a:pt x="2757497" y="14098"/>
                  </a:cubicBezTo>
                  <a:lnTo>
                    <a:pt x="2757497" y="544294"/>
                  </a:lnTo>
                  <a:cubicBezTo>
                    <a:pt x="2757497" y="548033"/>
                    <a:pt x="2756011" y="551619"/>
                    <a:pt x="2753368" y="554263"/>
                  </a:cubicBezTo>
                  <a:cubicBezTo>
                    <a:pt x="2750724" y="556907"/>
                    <a:pt x="2747138" y="558392"/>
                    <a:pt x="2743399" y="558392"/>
                  </a:cubicBezTo>
                  <a:lnTo>
                    <a:pt x="14098" y="558392"/>
                  </a:lnTo>
                  <a:cubicBezTo>
                    <a:pt x="6312" y="558392"/>
                    <a:pt x="0" y="552080"/>
                    <a:pt x="0" y="544294"/>
                  </a:cubicBezTo>
                  <a:lnTo>
                    <a:pt x="0" y="14098"/>
                  </a:lnTo>
                  <a:cubicBezTo>
                    <a:pt x="0" y="6312"/>
                    <a:pt x="6312" y="0"/>
                    <a:pt x="14098" y="0"/>
                  </a:cubicBezTo>
                  <a:close/>
                </a:path>
              </a:pathLst>
            </a:custGeom>
            <a:solidFill>
              <a:srgbClr val="EFD7C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4775"/>
              <a:ext cx="2757497" cy="453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22021" y="5143500"/>
            <a:ext cx="8237279" cy="3975253"/>
            <a:chOff x="0" y="0"/>
            <a:chExt cx="2757497" cy="13307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57497" cy="1330749"/>
            </a:xfrm>
            <a:custGeom>
              <a:avLst/>
              <a:gdLst/>
              <a:ahLst/>
              <a:cxnLst/>
              <a:rect l="l" t="t" r="r" b="b"/>
              <a:pathLst>
                <a:path w="2757497" h="1330749">
                  <a:moveTo>
                    <a:pt x="14098" y="0"/>
                  </a:moveTo>
                  <a:lnTo>
                    <a:pt x="2743399" y="0"/>
                  </a:lnTo>
                  <a:cubicBezTo>
                    <a:pt x="2751185" y="0"/>
                    <a:pt x="2757497" y="6312"/>
                    <a:pt x="2757497" y="14098"/>
                  </a:cubicBezTo>
                  <a:lnTo>
                    <a:pt x="2757497" y="1316651"/>
                  </a:lnTo>
                  <a:cubicBezTo>
                    <a:pt x="2757497" y="1324437"/>
                    <a:pt x="2751185" y="1330749"/>
                    <a:pt x="2743399" y="1330749"/>
                  </a:cubicBezTo>
                  <a:lnTo>
                    <a:pt x="14098" y="1330749"/>
                  </a:lnTo>
                  <a:cubicBezTo>
                    <a:pt x="10359" y="1330749"/>
                    <a:pt x="6773" y="1329263"/>
                    <a:pt x="4129" y="1326620"/>
                  </a:cubicBezTo>
                  <a:cubicBezTo>
                    <a:pt x="1485" y="1323976"/>
                    <a:pt x="0" y="1320390"/>
                    <a:pt x="0" y="1316651"/>
                  </a:cubicBezTo>
                  <a:lnTo>
                    <a:pt x="0" y="14098"/>
                  </a:lnTo>
                  <a:cubicBezTo>
                    <a:pt x="0" y="6312"/>
                    <a:pt x="6312" y="0"/>
                    <a:pt x="14098" y="0"/>
                  </a:cubicBezTo>
                  <a:close/>
                </a:path>
              </a:pathLst>
            </a:custGeom>
            <a:solidFill>
              <a:srgbClr val="A6B49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757497" cy="1359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37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360423" y="3674595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0423" y="564971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39376" y="1897179"/>
            <a:ext cx="413212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74"/>
              </a:lnSpc>
              <a:spcBef>
                <a:spcPct val="0"/>
              </a:spcBef>
            </a:pPr>
            <a:r>
              <a:rPr lang="en-US" sz="2499" b="1" u="none" spc="3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Scope and Approach​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39376" y="3883799"/>
            <a:ext cx="413212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74"/>
              </a:lnSpc>
              <a:spcBef>
                <a:spcPct val="0"/>
              </a:spcBef>
            </a:pPr>
            <a:r>
              <a:rPr lang="en-US" sz="2499" b="1" u="none" strike="noStrike" spc="3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Executive Summary​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4597" y="5852603"/>
            <a:ext cx="413212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4"/>
              </a:lnSpc>
              <a:spcBef>
                <a:spcPct val="0"/>
              </a:spcBef>
            </a:pPr>
            <a:r>
              <a:rPr lang="en-US" sz="2499" b="1" u="none" strike="noStrike" spc="3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39376" y="6439611"/>
            <a:ext cx="5582394" cy="147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6" lvl="1" indent="-248283" algn="l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PERFORMANCE DECOMPOSITION​</a:t>
            </a:r>
          </a:p>
          <a:p>
            <a:pPr marL="496566" lvl="1" indent="-248283" algn="l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GAP ANALYSIS ​</a:t>
            </a:r>
          </a:p>
          <a:p>
            <a:pPr marL="496566" lvl="1" indent="-248283" algn="l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ROI SCORECARD​</a:t>
            </a:r>
          </a:p>
          <a:p>
            <a:pPr marL="496566" lvl="1" indent="-248283" algn="l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TWO DEEP DIVES</a:t>
            </a:r>
          </a:p>
        </p:txBody>
      </p:sp>
      <p:sp>
        <p:nvSpPr>
          <p:cNvPr id="20" name="Freeform 20"/>
          <p:cNvSpPr/>
          <p:nvPr/>
        </p:nvSpPr>
        <p:spPr>
          <a:xfrm rot="-2700000">
            <a:off x="-2078806" y="4673979"/>
            <a:ext cx="5608747" cy="8340144"/>
          </a:xfrm>
          <a:custGeom>
            <a:avLst/>
            <a:gdLst/>
            <a:ahLst/>
            <a:cxnLst/>
            <a:rect l="l" t="t" r="r" b="b"/>
            <a:pathLst>
              <a:path w="5608747" h="8340144">
                <a:moveTo>
                  <a:pt x="0" y="0"/>
                </a:moveTo>
                <a:lnTo>
                  <a:pt x="5608747" y="0"/>
                </a:lnTo>
                <a:lnTo>
                  <a:pt x="5608747" y="8340144"/>
                </a:lnTo>
                <a:lnTo>
                  <a:pt x="0" y="8340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5007241" y="-3082537"/>
            <a:ext cx="23730634" cy="22247469"/>
          </a:xfrm>
          <a:custGeom>
            <a:avLst/>
            <a:gdLst/>
            <a:ahLst/>
            <a:cxnLst/>
            <a:rect l="l" t="t" r="r" b="b"/>
            <a:pathLst>
              <a:path w="23730634" h="22247469">
                <a:moveTo>
                  <a:pt x="0" y="0"/>
                </a:moveTo>
                <a:lnTo>
                  <a:pt x="23730634" y="0"/>
                </a:lnTo>
                <a:lnTo>
                  <a:pt x="23730634" y="22247469"/>
                </a:lnTo>
                <a:lnTo>
                  <a:pt x="0" y="22247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46426" y="1874766"/>
            <a:ext cx="11474131" cy="2140354"/>
            <a:chOff x="0" y="0"/>
            <a:chExt cx="3841060" cy="7165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060" cy="716501"/>
            </a:xfrm>
            <a:custGeom>
              <a:avLst/>
              <a:gdLst/>
              <a:ahLst/>
              <a:cxnLst/>
              <a:rect l="l" t="t" r="r" b="b"/>
              <a:pathLst>
                <a:path w="3841060" h="716501">
                  <a:moveTo>
                    <a:pt x="10121" y="0"/>
                  </a:moveTo>
                  <a:lnTo>
                    <a:pt x="3830939" y="0"/>
                  </a:lnTo>
                  <a:cubicBezTo>
                    <a:pt x="3836529" y="0"/>
                    <a:pt x="3841060" y="4531"/>
                    <a:pt x="3841060" y="10121"/>
                  </a:cubicBezTo>
                  <a:lnTo>
                    <a:pt x="3841060" y="706380"/>
                  </a:lnTo>
                  <a:cubicBezTo>
                    <a:pt x="3841060" y="711970"/>
                    <a:pt x="3836529" y="716501"/>
                    <a:pt x="3830939" y="716501"/>
                  </a:cubicBezTo>
                  <a:lnTo>
                    <a:pt x="10121" y="716501"/>
                  </a:lnTo>
                  <a:cubicBezTo>
                    <a:pt x="4531" y="716501"/>
                    <a:pt x="0" y="711970"/>
                    <a:pt x="0" y="706380"/>
                  </a:cubicBezTo>
                  <a:lnTo>
                    <a:pt x="0" y="10121"/>
                  </a:lnTo>
                  <a:cubicBezTo>
                    <a:pt x="0" y="4531"/>
                    <a:pt x="4531" y="0"/>
                    <a:pt x="10121" y="0"/>
                  </a:cubicBezTo>
                  <a:close/>
                </a:path>
              </a:pathLst>
            </a:custGeom>
            <a:solidFill>
              <a:srgbClr val="F5ED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3825"/>
              <a:ext cx="3841060" cy="59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6"/>
                </a:lnSpc>
              </a:pPr>
              <a:r>
                <a:rPr lang="en-US" sz="3099" spc="-254">
                  <a:solidFill>
                    <a:srgbClr val="49494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United States (Total Business)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6426" y="4499536"/>
            <a:ext cx="11474131" cy="2197664"/>
            <a:chOff x="0" y="0"/>
            <a:chExt cx="3841060" cy="735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41060" cy="735686"/>
            </a:xfrm>
            <a:custGeom>
              <a:avLst/>
              <a:gdLst/>
              <a:ahLst/>
              <a:cxnLst/>
              <a:rect l="l" t="t" r="r" b="b"/>
              <a:pathLst>
                <a:path w="3841060" h="735686">
                  <a:moveTo>
                    <a:pt x="10121" y="0"/>
                  </a:moveTo>
                  <a:lnTo>
                    <a:pt x="3830939" y="0"/>
                  </a:lnTo>
                  <a:cubicBezTo>
                    <a:pt x="3836529" y="0"/>
                    <a:pt x="3841060" y="4531"/>
                    <a:pt x="3841060" y="10121"/>
                  </a:cubicBezTo>
                  <a:lnTo>
                    <a:pt x="3841060" y="725565"/>
                  </a:lnTo>
                  <a:cubicBezTo>
                    <a:pt x="3841060" y="731155"/>
                    <a:pt x="3836529" y="735686"/>
                    <a:pt x="3830939" y="735686"/>
                  </a:cubicBezTo>
                  <a:lnTo>
                    <a:pt x="10121" y="735686"/>
                  </a:lnTo>
                  <a:cubicBezTo>
                    <a:pt x="4531" y="735686"/>
                    <a:pt x="0" y="731155"/>
                    <a:pt x="0" y="725565"/>
                  </a:cubicBezTo>
                  <a:lnTo>
                    <a:pt x="0" y="10121"/>
                  </a:lnTo>
                  <a:cubicBezTo>
                    <a:pt x="0" y="4531"/>
                    <a:pt x="4531" y="0"/>
                    <a:pt x="10121" y="0"/>
                  </a:cubicBezTo>
                  <a:close/>
                </a:path>
              </a:pathLst>
            </a:custGeom>
            <a:solidFill>
              <a:srgbClr val="F5ED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3841060" cy="61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6"/>
                </a:lnSpc>
              </a:pPr>
              <a:r>
                <a:rPr lang="en-US" sz="3099" spc="-254">
                  <a:solidFill>
                    <a:srgbClr val="3B4E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 Model Total Sales across channels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46426" y="7181615"/>
            <a:ext cx="11474131" cy="2197664"/>
            <a:chOff x="0" y="0"/>
            <a:chExt cx="3841060" cy="735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41060" cy="735686"/>
            </a:xfrm>
            <a:custGeom>
              <a:avLst/>
              <a:gdLst/>
              <a:ahLst/>
              <a:cxnLst/>
              <a:rect l="l" t="t" r="r" b="b"/>
              <a:pathLst>
                <a:path w="3841060" h="735686">
                  <a:moveTo>
                    <a:pt x="10121" y="0"/>
                  </a:moveTo>
                  <a:lnTo>
                    <a:pt x="3830939" y="0"/>
                  </a:lnTo>
                  <a:cubicBezTo>
                    <a:pt x="3836529" y="0"/>
                    <a:pt x="3841060" y="4531"/>
                    <a:pt x="3841060" y="10121"/>
                  </a:cubicBezTo>
                  <a:lnTo>
                    <a:pt x="3841060" y="725565"/>
                  </a:lnTo>
                  <a:cubicBezTo>
                    <a:pt x="3841060" y="731155"/>
                    <a:pt x="3836529" y="735686"/>
                    <a:pt x="3830939" y="735686"/>
                  </a:cubicBezTo>
                  <a:lnTo>
                    <a:pt x="10121" y="735686"/>
                  </a:lnTo>
                  <a:cubicBezTo>
                    <a:pt x="4531" y="735686"/>
                    <a:pt x="0" y="731155"/>
                    <a:pt x="0" y="725565"/>
                  </a:cubicBezTo>
                  <a:lnTo>
                    <a:pt x="0" y="10121"/>
                  </a:lnTo>
                  <a:cubicBezTo>
                    <a:pt x="0" y="4531"/>
                    <a:pt x="4531" y="0"/>
                    <a:pt x="10121" y="0"/>
                  </a:cubicBezTo>
                  <a:close/>
                </a:path>
              </a:pathLst>
            </a:custGeom>
            <a:solidFill>
              <a:srgbClr val="F5ED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825"/>
              <a:ext cx="3841060" cy="61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23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992674" y="4919429"/>
            <a:ext cx="1494184" cy="1574331"/>
          </a:xfrm>
          <a:custGeom>
            <a:avLst/>
            <a:gdLst/>
            <a:ahLst/>
            <a:cxnLst/>
            <a:rect l="l" t="t" r="r" b="b"/>
            <a:pathLst>
              <a:path w="1494184" h="1574331">
                <a:moveTo>
                  <a:pt x="0" y="0"/>
                </a:moveTo>
                <a:lnTo>
                  <a:pt x="1494184" y="0"/>
                </a:lnTo>
                <a:lnTo>
                  <a:pt x="1494184" y="1574331"/>
                </a:lnTo>
                <a:lnTo>
                  <a:pt x="0" y="157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992674" y="7347746"/>
            <a:ext cx="1865402" cy="1865402"/>
          </a:xfrm>
          <a:custGeom>
            <a:avLst/>
            <a:gdLst/>
            <a:ahLst/>
            <a:cxnLst/>
            <a:rect l="l" t="t" r="r" b="b"/>
            <a:pathLst>
              <a:path w="1865402" h="1865402">
                <a:moveTo>
                  <a:pt x="0" y="0"/>
                </a:moveTo>
                <a:lnTo>
                  <a:pt x="1865402" y="0"/>
                </a:lnTo>
                <a:lnTo>
                  <a:pt x="1865402" y="1865402"/>
                </a:lnTo>
                <a:lnTo>
                  <a:pt x="0" y="1865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493669" y="1956408"/>
            <a:ext cx="3118998" cy="1977070"/>
          </a:xfrm>
          <a:custGeom>
            <a:avLst/>
            <a:gdLst/>
            <a:ahLst/>
            <a:cxnLst/>
            <a:rect l="l" t="t" r="r" b="b"/>
            <a:pathLst>
              <a:path w="3118998" h="1977070">
                <a:moveTo>
                  <a:pt x="0" y="0"/>
                </a:moveTo>
                <a:lnTo>
                  <a:pt x="3118999" y="0"/>
                </a:lnTo>
                <a:lnTo>
                  <a:pt x="3118999" y="1977070"/>
                </a:lnTo>
                <a:lnTo>
                  <a:pt x="0" y="1977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892765" y="373626"/>
            <a:ext cx="3552632" cy="112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Scope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59974" y="7504795"/>
            <a:ext cx="6076857" cy="151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spc="-254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January 2019 – December 2020</a:t>
            </a:r>
          </a:p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spc="-254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Weekly Granularity (Monday start)</a:t>
            </a:r>
          </a:p>
          <a:p>
            <a:pPr algn="ctr">
              <a:lnSpc>
                <a:spcPts val="4029"/>
              </a:lnSpc>
              <a:spcBef>
                <a:spcPct val="0"/>
              </a:spcBef>
            </a:pPr>
            <a:endParaRPr lang="en-US" sz="3099" spc="-254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25870" y="249163"/>
            <a:ext cx="6131560" cy="112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</a:p>
        </p:txBody>
      </p:sp>
      <p:sp>
        <p:nvSpPr>
          <p:cNvPr id="3" name="Freeform 3"/>
          <p:cNvSpPr/>
          <p:nvPr/>
        </p:nvSpPr>
        <p:spPr>
          <a:xfrm rot="-938805">
            <a:off x="-2187964" y="810301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4" y="0"/>
                </a:lnTo>
                <a:lnTo>
                  <a:pt x="13970514" y="13097357"/>
                </a:lnTo>
                <a:lnTo>
                  <a:pt x="0" y="13097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2624" y="1579730"/>
            <a:ext cx="16098052" cy="850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9"/>
              </a:lnSpc>
            </a:pPr>
            <a:r>
              <a:rPr lang="en-US" sz="3339" b="1" spc="-19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Industry Context and Sector Exploration</a:t>
            </a:r>
          </a:p>
          <a:p>
            <a:pPr algn="l">
              <a:lnSpc>
                <a:spcPts val="5209"/>
              </a:lnSpc>
            </a:pPr>
            <a:r>
              <a:rPr lang="en-US" sz="3339" spc="-19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Analyzed the U.S. beauty market and competitive landscape with an emphasis on the luxury segment to reflect Hope Street Cosmetics' brand identity.</a:t>
            </a:r>
          </a:p>
          <a:p>
            <a:pPr algn="l">
              <a:lnSpc>
                <a:spcPts val="5209"/>
              </a:lnSpc>
            </a:pPr>
            <a:r>
              <a:rPr lang="en-US" sz="3339" b="1" spc="-19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Data Collection &amp; Treatment</a:t>
            </a:r>
          </a:p>
          <a:p>
            <a:pPr algn="l">
              <a:lnSpc>
                <a:spcPts val="5209"/>
              </a:lnSpc>
            </a:pPr>
            <a:r>
              <a:rPr lang="en-US" sz="3339" spc="-19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Compiled 2019–2020 weekly data on media spend, promotions, and external factors; cleaned and structured the dataset for model readiness.</a:t>
            </a:r>
          </a:p>
          <a:p>
            <a:pPr algn="l">
              <a:lnSpc>
                <a:spcPts val="5209"/>
              </a:lnSpc>
            </a:pPr>
            <a:r>
              <a:rPr lang="en-US" sz="3339" b="1" spc="-19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Model Development </a:t>
            </a:r>
          </a:p>
          <a:p>
            <a:pPr algn="l">
              <a:lnSpc>
                <a:spcPts val="5209"/>
              </a:lnSpc>
            </a:pPr>
            <a:r>
              <a:rPr lang="en-US" sz="3339" spc="-19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Built a Marketing Mix Model incorporating adstock, lag effects, and seasonal dummies, including a custom seasonal variable (womens_day) —to capture campaign dynamics.</a:t>
            </a:r>
          </a:p>
          <a:p>
            <a:pPr algn="l">
              <a:lnSpc>
                <a:spcPts val="5209"/>
              </a:lnSpc>
            </a:pPr>
            <a:r>
              <a:rPr lang="en-US" sz="3339" b="1" spc="-19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Insights &amp; Recommendations</a:t>
            </a:r>
          </a:p>
          <a:p>
            <a:pPr algn="l">
              <a:lnSpc>
                <a:spcPts val="5209"/>
              </a:lnSpc>
            </a:pPr>
            <a:r>
              <a:rPr lang="en-US" sz="3339" spc="-19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Identified key ROI drivers, underperformers, and COVID-19’s impact on media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11848317" y="-5490807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85306" y="1152525"/>
          <a:ext cx="17917388" cy="9134475"/>
        </p:xfrm>
        <a:graphic>
          <a:graphicData uri="http://schemas.openxmlformats.org/drawingml/2006/table">
            <a:tbl>
              <a:tblPr/>
              <a:tblGrid>
                <a:gridCol w="227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771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Insight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Recommendation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6557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Media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39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Digital media’s contribution rose from 7.6% to 19.3%, driven by strong ROI in Social (17.1) and Search (10.2). TV and Print saw declining ROI, and baseline contribution dropped. Promotions also saw a slight decline.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15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Increase spend on high-performing digital channels like Social and Search. Use TV and Print more selectively for brand awareness.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005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Promo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39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Promotions contributed to a $18.7M decline in sales between 2019 and 2020, likely due to fewer campaigns and shifting consumer priorities during COVID-19.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15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Optimize promotional timing and formats - consider reallocating toward digitally integrated promotions during high-response windows to recover the ~5% drop in contribution from 2019 to 2020.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183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Covid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58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 delivered the highest ROI (15.7) with minimal spend, followed by Search (8.1). TV drove high contribution with ROI (4.5). Print and Display underperformed(ROI &lt; 3), and Outdoor wasn’t used, likely due to lockdowns.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58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Increase investment in Social and Search. Refine TV strategy to retain reach. Reduce spend on Print and avoid Outdoor during times of limited mobility.</a:t>
                      </a:r>
                      <a:endParaRPr lang="en-US" sz="1100"/>
                    </a:p>
                    <a:p>
                      <a:pPr algn="l">
                        <a:lnSpc>
                          <a:spcPts val="3058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8307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Other Findings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81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TV-Coop ROI dropped from 4.5 to 2.4, and TV-Pure (introduced in 2020) underperformed with just 1.1 ROI.</a:t>
                      </a:r>
                      <a:endParaRPr lang="en-US" sz="1100"/>
                    </a:p>
                    <a:p>
                      <a:pPr algn="l">
                        <a:lnSpc>
                          <a:spcPts val="3381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96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TV may need re-strategizing or budget reallocation; consider shifting spend toward more responsive media channels like digital or high-performing print.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122459" y="145533"/>
            <a:ext cx="11146142" cy="112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9260" y="4222688"/>
            <a:ext cx="17269480" cy="5632361"/>
            <a:chOff x="0" y="0"/>
            <a:chExt cx="1537094" cy="501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094" cy="501316"/>
            </a:xfrm>
            <a:custGeom>
              <a:avLst/>
              <a:gdLst/>
              <a:ahLst/>
              <a:cxnLst/>
              <a:rect l="l" t="t" r="r" b="b"/>
              <a:pathLst>
                <a:path w="1537094" h="501316">
                  <a:moveTo>
                    <a:pt x="0" y="0"/>
                  </a:moveTo>
                  <a:lnTo>
                    <a:pt x="1537094" y="0"/>
                  </a:lnTo>
                  <a:lnTo>
                    <a:pt x="1537094" y="501316"/>
                  </a:lnTo>
                  <a:lnTo>
                    <a:pt x="0" y="501316"/>
                  </a:lnTo>
                  <a:close/>
                </a:path>
              </a:pathLst>
            </a:custGeom>
            <a:solidFill>
              <a:srgbClr val="F7CE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37094" cy="539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4739957"/>
            <a:ext cx="6976759" cy="2380819"/>
          </a:xfrm>
          <a:custGeom>
            <a:avLst/>
            <a:gdLst/>
            <a:ahLst/>
            <a:cxnLst/>
            <a:rect l="l" t="t" r="r" b="b"/>
            <a:pathLst>
              <a:path w="6976759" h="2380819">
                <a:moveTo>
                  <a:pt x="0" y="0"/>
                </a:moveTo>
                <a:lnTo>
                  <a:pt x="6976759" y="0"/>
                </a:lnTo>
                <a:lnTo>
                  <a:pt x="6976759" y="2380819"/>
                </a:lnTo>
                <a:lnTo>
                  <a:pt x="0" y="238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62883" y="914400"/>
            <a:ext cx="13562234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-342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Media Performance</a:t>
            </a:r>
          </a:p>
        </p:txBody>
      </p:sp>
      <p:sp>
        <p:nvSpPr>
          <p:cNvPr id="7" name="Freeform 7"/>
          <p:cNvSpPr/>
          <p:nvPr/>
        </p:nvSpPr>
        <p:spPr>
          <a:xfrm rot="5147152">
            <a:off x="14348578" y="-2129325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832808" y="5028398"/>
          <a:ext cx="5038991" cy="3997392"/>
        </p:xfrm>
        <a:graphic>
          <a:graphicData uri="http://schemas.openxmlformats.org/drawingml/2006/table">
            <a:tbl>
              <a:tblPr/>
              <a:tblGrid>
                <a:gridCol w="146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062">
                <a:tc>
                  <a:txBody>
                    <a:bodyPr/>
                    <a:lstStyle/>
                    <a:p>
                      <a:pPr algn="l">
                        <a:lnSpc>
                          <a:spcPts val="2029"/>
                        </a:lnSpc>
                        <a:defRPr/>
                      </a:pPr>
                      <a:r>
                        <a:rPr lang="en-US" sz="144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CHANNEL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29"/>
                        </a:lnSpc>
                        <a:defRPr/>
                      </a:pPr>
                      <a:r>
                        <a:rPr lang="en-US" sz="144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LEVER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29"/>
                        </a:lnSpc>
                        <a:defRPr/>
                      </a:pPr>
                      <a:r>
                        <a:rPr lang="en-US" sz="144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2019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29"/>
                        </a:lnSpc>
                        <a:defRPr/>
                      </a:pPr>
                      <a:r>
                        <a:rPr lang="en-US" sz="144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2020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94">
                <a:tc>
                  <a:txBody>
                    <a:bodyPr/>
                    <a:lstStyle/>
                    <a:p>
                      <a:pPr algn="l">
                        <a:lnSpc>
                          <a:spcPts val="1749"/>
                        </a:lnSpc>
                        <a:defRPr/>
                      </a:pPr>
                      <a:r>
                        <a:rPr lang="en-US" sz="124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Traditional Media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TV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4.5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1.9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292">
                <a:tc>
                  <a:txBody>
                    <a:bodyPr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Print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2.3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59">
                <a:tc>
                  <a:txBody>
                    <a:bodyPr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Outdoor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44.2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161">
                <a:tc>
                  <a:txBody>
                    <a:bodyPr/>
                    <a:lstStyle/>
                    <a:p>
                      <a:pPr algn="l">
                        <a:lnSpc>
                          <a:spcPts val="1749"/>
                        </a:lnSpc>
                        <a:defRPr/>
                      </a:pPr>
                      <a:r>
                        <a:rPr lang="en-US" sz="124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Digital Media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Search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8.1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10.2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292">
                <a:tc>
                  <a:txBody>
                    <a:bodyPr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15.7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17.1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292">
                <a:tc>
                  <a:txBody>
                    <a:bodyPr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Online Video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3.9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2.4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292">
                <a:tc>
                  <a:txBody>
                    <a:bodyPr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Display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2.8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4.5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2674160" y="7755190"/>
            <a:ext cx="3685839" cy="2110143"/>
          </a:xfrm>
          <a:custGeom>
            <a:avLst/>
            <a:gdLst/>
            <a:ahLst/>
            <a:cxnLst/>
            <a:rect l="l" t="t" r="r" b="b"/>
            <a:pathLst>
              <a:path w="3685839" h="2110143">
                <a:moveTo>
                  <a:pt x="0" y="0"/>
                </a:moveTo>
                <a:lnTo>
                  <a:pt x="3685839" y="0"/>
                </a:lnTo>
                <a:lnTo>
                  <a:pt x="3685839" y="2110142"/>
                </a:lnTo>
                <a:lnTo>
                  <a:pt x="0" y="2110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09260" y="2504538"/>
            <a:ext cx="17005697" cy="151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MEDIA’S SHARE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OF SALES INCREASED FROM 13% IN 2019 TO 16% IN 2020, LED BY 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CHANNELS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MEDIA,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ESPECIALLY 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SOCIAL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SEARCH,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ACCOUNTED FOR MOST OF 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MEDIA’S ROI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OUTPERFORMING TRADITIONAL LEVERS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PROMOTIONS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SLIGHTLY 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DECLINED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POSSIBLY DUE TO 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FEWER CAMPAIGNS 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DURING COVID​</a:t>
            </a:r>
          </a:p>
          <a:p>
            <a:pPr marL="410208" lvl="1" indent="-205104" algn="l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BASELINE (MACRO) REMAINED THE 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LARGEST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CONTRIBUTOR, BUT DECREASED FROM 76.6% TO 69.5%​</a:t>
            </a:r>
          </a:p>
          <a:p>
            <a:pPr algn="l">
              <a:lnSpc>
                <a:spcPts val="2469"/>
              </a:lnSpc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67196" y="4345940"/>
            <a:ext cx="289976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16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WEEKLY SALES BY LEVER​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75059" y="4345940"/>
            <a:ext cx="496773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16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 ROI TABLE (TRADITIONAL + DIGITAL)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11485" y="9418752"/>
            <a:ext cx="4294882" cy="17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8"/>
              </a:lnSpc>
              <a:spcBef>
                <a:spcPct val="0"/>
              </a:spcBef>
            </a:pPr>
            <a:r>
              <a:rPr lang="en-US" sz="1099" b="1" spc="-62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Note</a:t>
            </a:r>
            <a:r>
              <a:rPr lang="en-US" sz="1099" spc="-62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 ROI shown as $ return per $1 spent (e.g., 17.1 = $17.10 per $1 spent)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06300" y="7291004"/>
            <a:ext cx="4021559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16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% SHARE OF SALES (STACKED BAR)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39840" y="372586"/>
            <a:ext cx="7423164" cy="4370388"/>
          </a:xfrm>
          <a:custGeom>
            <a:avLst/>
            <a:gdLst/>
            <a:ahLst/>
            <a:cxnLst/>
            <a:rect l="l" t="t" r="r" b="b"/>
            <a:pathLst>
              <a:path w="7423164" h="4370388">
                <a:moveTo>
                  <a:pt x="0" y="0"/>
                </a:moveTo>
                <a:lnTo>
                  <a:pt x="7423164" y="0"/>
                </a:lnTo>
                <a:lnTo>
                  <a:pt x="7423164" y="4370388"/>
                </a:lnTo>
                <a:lnTo>
                  <a:pt x="0" y="4370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39840" y="4987012"/>
            <a:ext cx="7423164" cy="3349703"/>
          </a:xfrm>
          <a:custGeom>
            <a:avLst/>
            <a:gdLst/>
            <a:ahLst/>
            <a:cxnLst/>
            <a:rect l="l" t="t" r="r" b="b"/>
            <a:pathLst>
              <a:path w="7423164" h="3349703">
                <a:moveTo>
                  <a:pt x="0" y="0"/>
                </a:moveTo>
                <a:lnTo>
                  <a:pt x="7423164" y="0"/>
                </a:lnTo>
                <a:lnTo>
                  <a:pt x="7423164" y="3349703"/>
                </a:lnTo>
                <a:lnTo>
                  <a:pt x="0" y="3349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039840" y="8580754"/>
            <a:ext cx="7423164" cy="1336170"/>
          </a:xfrm>
          <a:custGeom>
            <a:avLst/>
            <a:gdLst/>
            <a:ahLst/>
            <a:cxnLst/>
            <a:rect l="l" t="t" r="r" b="b"/>
            <a:pathLst>
              <a:path w="7423164" h="1336170">
                <a:moveTo>
                  <a:pt x="0" y="0"/>
                </a:moveTo>
                <a:lnTo>
                  <a:pt x="7423164" y="0"/>
                </a:lnTo>
                <a:lnTo>
                  <a:pt x="7423164" y="1336169"/>
                </a:lnTo>
                <a:lnTo>
                  <a:pt x="0" y="1336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12945" y="962025"/>
            <a:ext cx="7405831" cy="112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Gap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58126" y="2343657"/>
            <a:ext cx="8612793" cy="7573267"/>
            <a:chOff x="0" y="0"/>
            <a:chExt cx="766594" cy="6740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6594" cy="674069"/>
            </a:xfrm>
            <a:custGeom>
              <a:avLst/>
              <a:gdLst/>
              <a:ahLst/>
              <a:cxnLst/>
              <a:rect l="l" t="t" r="r" b="b"/>
              <a:pathLst>
                <a:path w="766594" h="674069">
                  <a:moveTo>
                    <a:pt x="0" y="0"/>
                  </a:moveTo>
                  <a:lnTo>
                    <a:pt x="766594" y="0"/>
                  </a:lnTo>
                  <a:lnTo>
                    <a:pt x="766594" y="674069"/>
                  </a:lnTo>
                  <a:lnTo>
                    <a:pt x="0" y="674069"/>
                  </a:lnTo>
                  <a:close/>
                </a:path>
              </a:pathLst>
            </a:custGeom>
            <a:solidFill>
              <a:srgbClr val="F7CE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66594" cy="712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43737" y="2538730"/>
            <a:ext cx="8200263" cy="688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2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</a:t>
            </a:r>
          </a:p>
          <a:p>
            <a:pPr algn="l">
              <a:lnSpc>
                <a:spcPts val="2989"/>
              </a:lnSpc>
            </a:pPr>
            <a:endParaRPr lang="en-US" sz="2299" b="1">
              <a:solidFill>
                <a:srgbClr val="49494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31797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MACRO 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CONDITIONS DROVE THE </a:t>
            </a: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BIGGEST DECLINE 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(–$110.3M), REFLECTING MARKET CONTRACTION AND WEAKER SEASONALITY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494949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431797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COVID-19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CAUSED AN ADDITIONAL –$64.2M IMPACT DUE TO </a:t>
            </a: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SUDDEN SHIFTS IN DEMAND AND RETAIL DISRUPTION</a:t>
            </a:r>
          </a:p>
          <a:p>
            <a:pPr algn="l">
              <a:lnSpc>
                <a:spcPts val="2599"/>
              </a:lnSpc>
            </a:pPr>
            <a:endParaRPr lang="en-US" sz="1999" b="1">
              <a:solidFill>
                <a:srgbClr val="494949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  <a:p>
            <a:pPr marL="431797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PROMOTIONS AND TRADITIONAL MEDIA </a:t>
            </a: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UNDERPERFORMED,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EACH CONTRIBUTING AROUND $15–18M IN LOSSES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494949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431797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DIGITAL MEDIA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WAS THE ONLY </a:t>
            </a: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POSITIVE DRIVER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(+$29.7M) FROM JUST A $4.1M SPEND INCREASE, SHOWING STRONG ROI AND SHIFT TO DIGITAL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494949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431797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MARKETING LEVERS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(MEDIA + PROMO) </a:t>
            </a: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GREW IN IMPORTANCE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, MAKING UP ~30% OF SALES IN 2020 VS. ~21% IN 2019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494949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431797" lvl="1" indent="-215899" algn="l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DESPITE DECLINE, </a:t>
            </a: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MACRO/ORGANIC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DRIVERS STILL </a:t>
            </a:r>
            <a:r>
              <a:rPr lang="en-US" sz="1999" b="1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DOMINATED SHARE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(FROM 78% TO 86%)</a:t>
            </a:r>
          </a:p>
          <a:p>
            <a:pPr algn="l">
              <a:lnSpc>
                <a:spcPts val="2599"/>
              </a:lnSpc>
            </a:pPr>
            <a:endParaRPr lang="en-US" sz="1999">
              <a:solidFill>
                <a:srgbClr val="494949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06766">
            <a:off x="13431421" y="-2756502"/>
            <a:ext cx="5360784" cy="7971425"/>
          </a:xfrm>
          <a:custGeom>
            <a:avLst/>
            <a:gdLst/>
            <a:ahLst/>
            <a:cxnLst/>
            <a:rect l="l" t="t" r="r" b="b"/>
            <a:pathLst>
              <a:path w="5360784" h="7971425">
                <a:moveTo>
                  <a:pt x="0" y="0"/>
                </a:moveTo>
                <a:lnTo>
                  <a:pt x="5360784" y="0"/>
                </a:lnTo>
                <a:lnTo>
                  <a:pt x="5360784" y="7971425"/>
                </a:lnTo>
                <a:lnTo>
                  <a:pt x="0" y="797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42853" y="2036973"/>
            <a:ext cx="14002295" cy="3007204"/>
          </a:xfrm>
          <a:custGeom>
            <a:avLst/>
            <a:gdLst/>
            <a:ahLst/>
            <a:cxnLst/>
            <a:rect l="l" t="t" r="r" b="b"/>
            <a:pathLst>
              <a:path w="14002295" h="3007204">
                <a:moveTo>
                  <a:pt x="0" y="0"/>
                </a:moveTo>
                <a:lnTo>
                  <a:pt x="14002294" y="0"/>
                </a:lnTo>
                <a:lnTo>
                  <a:pt x="14002294" y="3007204"/>
                </a:lnTo>
                <a:lnTo>
                  <a:pt x="0" y="300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61" t="-6158" r="-886" b="-43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24971"/>
            <a:ext cx="11737737" cy="108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3"/>
              </a:lnSpc>
            </a:pPr>
            <a:r>
              <a:rPr lang="en-US" sz="6700" spc="-38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Media ROI Scorecard</a:t>
            </a:r>
          </a:p>
        </p:txBody>
      </p:sp>
      <p:sp>
        <p:nvSpPr>
          <p:cNvPr id="5" name="Freeform 5"/>
          <p:cNvSpPr/>
          <p:nvPr/>
        </p:nvSpPr>
        <p:spPr>
          <a:xfrm rot="-1816168">
            <a:off x="-1651692" y="4847833"/>
            <a:ext cx="5360784" cy="7971425"/>
          </a:xfrm>
          <a:custGeom>
            <a:avLst/>
            <a:gdLst/>
            <a:ahLst/>
            <a:cxnLst/>
            <a:rect l="l" t="t" r="r" b="b"/>
            <a:pathLst>
              <a:path w="5360784" h="7971425">
                <a:moveTo>
                  <a:pt x="0" y="0"/>
                </a:moveTo>
                <a:lnTo>
                  <a:pt x="5360784" y="0"/>
                </a:lnTo>
                <a:lnTo>
                  <a:pt x="5360784" y="7971426"/>
                </a:lnTo>
                <a:lnTo>
                  <a:pt x="0" y="79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72736" y="5407574"/>
            <a:ext cx="13472412" cy="395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9"/>
              </a:lnSpc>
              <a:spcBef>
                <a:spcPct val="0"/>
              </a:spcBef>
            </a:pP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SOCIAL MEDIA CONSISTENTLY DELIVERED THE HIGHEST ROI,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RISING FROM 15.7 IN 2019 TO 17.1 IN 2020, MAKING IT THE MOST EFFICIENT AND RESILIENT INVESTMENT.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  <a:endParaRPr lang="en-US" sz="1899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69"/>
              </a:lnSpc>
              <a:spcBef>
                <a:spcPct val="0"/>
              </a:spcBef>
            </a:pP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SEARCH AND OUTDOOR DEMONSTRATED STRONG ROI GAINS IN 2020,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SEARCH ACHIEVED AN ROI OF 10.2, MAINTAINING HIGH EFFICIENCY WITH MODEST SPEND. OUTDOOR, NEWLY ACTIVATED IN 2020, DELIVERED A STANDOUT ROI OF 44.2, SIGNALING AN EXCEPTIONAL GROWTH.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  <a:endParaRPr lang="en-US" sz="1899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69"/>
              </a:lnSpc>
              <a:spcBef>
                <a:spcPct val="0"/>
              </a:spcBef>
            </a:pP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TV AND PRINT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ROI DECLINED SHARPLY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SUGGESTING DIMINISHING RETURNS AND MAY WARRANT BUDGET REALLOCATION TOWARD HIGHER-PERFORMING DIGITAL CHANNELS.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  <a:endParaRPr lang="en-US" sz="1899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69"/>
              </a:lnSpc>
              <a:spcBef>
                <a:spcPct val="0"/>
              </a:spcBef>
            </a:pP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FROM 2019 TO 2020, ALL DIGITAL CHANNELS IMPROVED IN ROI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18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REFLECTING THEIR GROWING EFFICIENCY AND ADAPTABILITY, ESPECIALLY DURING COVID. IN CONTRAST, TRADITIONAL MEDIA LOST EFFECTIVENESS, LIKELY DUE TO SHIFTS IN CONSUMER BEHAVIOR AND MEDIA CONSUMPTION HABITS.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916672">
            <a:off x="13870472" y="6563370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11196" y="4183234"/>
            <a:ext cx="8232804" cy="4658444"/>
            <a:chOff x="0" y="0"/>
            <a:chExt cx="732772" cy="4146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2772" cy="414631"/>
            </a:xfrm>
            <a:custGeom>
              <a:avLst/>
              <a:gdLst/>
              <a:ahLst/>
              <a:cxnLst/>
              <a:rect l="l" t="t" r="r" b="b"/>
              <a:pathLst>
                <a:path w="732772" h="414631">
                  <a:moveTo>
                    <a:pt x="0" y="0"/>
                  </a:moveTo>
                  <a:lnTo>
                    <a:pt x="732772" y="0"/>
                  </a:lnTo>
                  <a:lnTo>
                    <a:pt x="732772" y="414631"/>
                  </a:lnTo>
                  <a:lnTo>
                    <a:pt x="0" y="414631"/>
                  </a:lnTo>
                  <a:close/>
                </a:path>
              </a:pathLst>
            </a:custGeom>
            <a:solidFill>
              <a:srgbClr val="EFD7C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32772" cy="452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r>
                <a:rPr lang="en-US" sz="21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Key Insights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Digital media significantly outperformed traditional </a:t>
              </a:r>
            </a:p>
            <a:p>
              <a:pPr algn="l">
                <a:lnSpc>
                  <a:spcPts val="3079"/>
                </a:lnSpc>
              </a:pPr>
              <a:r>
                <a:rPr lang="en-US" sz="21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in 2020: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             ROI: 7.7 vs. 2.8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             Contribution: $71.5M vs. $15.6M</a:t>
              </a:r>
            </a:p>
            <a:p>
              <a:pPr marL="474978" lvl="1" indent="-237489" algn="l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Traditional media efficiency declined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with contribution dropping by nearly 50% despite lower spend, likely due to reduced relevance during COVID.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Digital media scaled effectively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with a 79% increase in spend still maintaining strong ROI, led by Social, Search, and Online Video.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988886" y="2063417"/>
            <a:ext cx="14575262" cy="1621498"/>
          </a:xfrm>
          <a:custGeom>
            <a:avLst/>
            <a:gdLst/>
            <a:ahLst/>
            <a:cxnLst/>
            <a:rect l="l" t="t" r="r" b="b"/>
            <a:pathLst>
              <a:path w="14575262" h="1621498">
                <a:moveTo>
                  <a:pt x="0" y="0"/>
                </a:moveTo>
                <a:lnTo>
                  <a:pt x="14575262" y="0"/>
                </a:lnTo>
                <a:lnTo>
                  <a:pt x="14575262" y="1621498"/>
                </a:lnTo>
                <a:lnTo>
                  <a:pt x="0" y="1621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915525" y="898049"/>
            <a:ext cx="11197927" cy="95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900" spc="-33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Traditional vs Digital Media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96479" y="4183234"/>
            <a:ext cx="7662821" cy="4658444"/>
            <a:chOff x="0" y="0"/>
            <a:chExt cx="682040" cy="4146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2040" cy="414631"/>
            </a:xfrm>
            <a:custGeom>
              <a:avLst/>
              <a:gdLst/>
              <a:ahLst/>
              <a:cxnLst/>
              <a:rect l="l" t="t" r="r" b="b"/>
              <a:pathLst>
                <a:path w="682040" h="414631">
                  <a:moveTo>
                    <a:pt x="0" y="0"/>
                  </a:moveTo>
                  <a:lnTo>
                    <a:pt x="682040" y="0"/>
                  </a:lnTo>
                  <a:lnTo>
                    <a:pt x="682040" y="414631"/>
                  </a:lnTo>
                  <a:lnTo>
                    <a:pt x="0" y="414631"/>
                  </a:lnTo>
                  <a:close/>
                </a:path>
              </a:pathLst>
            </a:custGeom>
            <a:solidFill>
              <a:srgbClr val="DCDD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82040" cy="452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r>
                <a:rPr lang="en-US" sz="21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Recommendations</a:t>
              </a:r>
            </a:p>
            <a:p>
              <a:pPr algn="l">
                <a:lnSpc>
                  <a:spcPts val="1260"/>
                </a:lnSpc>
              </a:pPr>
              <a:endPara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Shift budget to high-ROI digital channels, especially Social, Search, and Online Video.</a:t>
              </a:r>
            </a:p>
            <a:p>
              <a:pPr marL="474978" lvl="1" indent="-237489" algn="l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 traditional media to awareness or seasonal bursts where impact is measurable.</a:t>
              </a:r>
            </a:p>
            <a:p>
              <a:pPr marL="474978" lvl="1" indent="-237489" algn="l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Continue scaling digital, testing new creatives to maintain ROI.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Build a data-driven media mix plan focused on efficiency and adaptability.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Office PowerPoint</Application>
  <PresentationFormat>Custom</PresentationFormat>
  <Paragraphs>132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The Seasons</vt:lpstr>
      <vt:lpstr>Calibri</vt:lpstr>
      <vt:lpstr>Open Sans 2</vt:lpstr>
      <vt:lpstr>TAN Pearl</vt:lpstr>
      <vt:lpstr>Montserrat</vt:lpstr>
      <vt:lpstr>Montserrat Bold</vt:lpstr>
      <vt:lpstr>Arial</vt:lpstr>
      <vt:lpstr>Open Sans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</dc:title>
  <cp:lastModifiedBy>Vanshika Gupta</cp:lastModifiedBy>
  <cp:revision>2</cp:revision>
  <dcterms:created xsi:type="dcterms:W3CDTF">2006-08-16T00:00:00Z</dcterms:created>
  <dcterms:modified xsi:type="dcterms:W3CDTF">2025-06-20T16:38:36Z</dcterms:modified>
  <dc:identifier>DAGlY9OGdhI</dc:identifier>
</cp:coreProperties>
</file>